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SpecialPlsOnTitleSld="0">
  <p:sldMasterIdLst>
    <p:sldMasterId id="2147483664" r:id="rId1"/>
    <p:sldMasterId id="2147483676" r:id="rId2"/>
  </p:sldMasterIdLst>
  <p:notesMasterIdLst>
    <p:notesMasterId r:id="rId3"/>
  </p:notesMasterIdLst>
  <p:handoutMasterIdLst>
    <p:handoutMasterId r:id="rId4"/>
  </p:handoutMasterIdLst>
  <p:sldIdLst>
    <p:sldId id="369" r:id="rId5"/>
    <p:sldId id="368" r:id="rId6"/>
    <p:sldId id="371" r:id="rId7"/>
    <p:sldId id="384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테마 스타일 2 - 강조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TxStyle/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TxStyle/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TxStyle/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TxStyle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8882" autoAdjust="0"/>
    <p:restoredTop sz="94660" autoAdjust="0"/>
  </p:normalViewPr>
  <p:slideViewPr>
    <p:cSldViewPr snapToGrid="0">
      <p:cViewPr varScale="1">
        <p:scale>
          <a:sx n="100" d="100"/>
          <a:sy n="100" d="100"/>
        </p:scale>
        <p:origin x="1344" y="366"/>
      </p:cViewPr>
      <p:guideLst>
        <p:guide orient="horz" pos="2159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6.xml"  /><Relationship Id="rId11" Type="http://schemas.openxmlformats.org/officeDocument/2006/relationships/slide" Target="slides/slide7.xml"  /><Relationship Id="rId12" Type="http://schemas.openxmlformats.org/officeDocument/2006/relationships/slide" Target="slides/slide8.xml"  /><Relationship Id="rId13" Type="http://schemas.openxmlformats.org/officeDocument/2006/relationships/slide" Target="slides/slide9.xml"  /><Relationship Id="rId14" Type="http://schemas.openxmlformats.org/officeDocument/2006/relationships/slide" Target="slides/slide10.xml"  /><Relationship Id="rId15" Type="http://schemas.openxmlformats.org/officeDocument/2006/relationships/slide" Target="slides/slide11.xml"  /><Relationship Id="rId16" Type="http://schemas.openxmlformats.org/officeDocument/2006/relationships/slide" Target="slides/slide12.xml"  /><Relationship Id="rId17" Type="http://schemas.openxmlformats.org/officeDocument/2006/relationships/presProps" Target="presProps.xml"  /><Relationship Id="rId18" Type="http://schemas.openxmlformats.org/officeDocument/2006/relationships/viewProps" Target="viewProps.xml"  /><Relationship Id="rId19" Type="http://schemas.openxmlformats.org/officeDocument/2006/relationships/theme" Target="theme/theme1.xml"  /><Relationship Id="rId2" Type="http://schemas.openxmlformats.org/officeDocument/2006/relationships/slideMaster" Target="slideMasters/slideMaster2.xml"  /><Relationship Id="rId20" Type="http://schemas.openxmlformats.org/officeDocument/2006/relationships/tableStyles" Target="tableStyles.xml"  /><Relationship Id="rId3" Type="http://schemas.openxmlformats.org/officeDocument/2006/relationships/notesMaster" Target="notesMasters/notesMaster1.xml"  /><Relationship Id="rId4" Type="http://schemas.openxmlformats.org/officeDocument/2006/relationships/handoutMaster" Target="handoutMasters/handoutMaster1.xml"  /><Relationship Id="rId5" Type="http://schemas.openxmlformats.org/officeDocument/2006/relationships/slide" Target="slides/slide1.xml"  /><Relationship Id="rId6" Type="http://schemas.openxmlformats.org/officeDocument/2006/relationships/slide" Target="slides/slide2.xml"  /><Relationship Id="rId7" Type="http://schemas.openxmlformats.org/officeDocument/2006/relationships/slide" Target="slides/slide3.xml"  /><Relationship Id="rId8" Type="http://schemas.openxmlformats.org/officeDocument/2006/relationships/slide" Target="slides/slide4.xml"  /><Relationship Id="rId9" Type="http://schemas.openxmlformats.org/officeDocument/2006/relationships/slide" Target="slides/slide5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4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5992EDD9-8487-475C-85A5-EB4FCB029D76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01CC7427-C442-43A6-A48F-45F0693D247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874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F6CD4F9C-4B34-4890-8104-AB4B0A55BE56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422275" y="1239838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420F537C-0A29-4F56-8BC3-47B36DFEA5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27489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Relationship Id="rId2" Type="http://schemas.openxmlformats.org/officeDocument/2006/relationships/image" Target="../media/image1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8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23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909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65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251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712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33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1290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58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072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1362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9969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18026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92348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45350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8006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004374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07140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119122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12244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32769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011994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90206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330641" y="618029"/>
            <a:ext cx="11662596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sp>
        <p:nvSpPr>
          <p:cNvPr id="8" name="직사각형 7"/>
          <p:cNvSpPr/>
          <p:nvPr userDrawn="1"/>
        </p:nvSpPr>
        <p:spPr>
          <a:xfrm>
            <a:off x="330639" y="6244308"/>
            <a:ext cx="11662596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80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816" y="6390299"/>
            <a:ext cx="1691419" cy="33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5148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Relationship Id="rId10" Type="http://schemas.openxmlformats.org/officeDocument/2006/relationships/slideLayout" Target="../slideLayouts/slideLayout21.xml"  /><Relationship Id="rId11" Type="http://schemas.openxmlformats.org/officeDocument/2006/relationships/slideLayout" Target="../slideLayouts/slideLayout22.xml"  /><Relationship Id="rId12" Type="http://schemas.openxmlformats.org/officeDocument/2006/relationships/slideLayout" Target="../slideLayouts/slideLayout23.xml"  /><Relationship Id="rId13" Type="http://schemas.openxmlformats.org/officeDocument/2006/relationships/slideLayout" Target="../slideLayouts/slideLayout24.xml"  /><Relationship Id="rId14" Type="http://schemas.openxmlformats.org/officeDocument/2006/relationships/theme" Target="../theme/theme2.xml"  /><Relationship Id="rId2" Type="http://schemas.openxmlformats.org/officeDocument/2006/relationships/slideLayout" Target="../slideLayouts/slideLayout13.xml"  /><Relationship Id="rId3" Type="http://schemas.openxmlformats.org/officeDocument/2006/relationships/slideLayout" Target="../slideLayouts/slideLayout14.xml"  /><Relationship Id="rId4" Type="http://schemas.openxmlformats.org/officeDocument/2006/relationships/slideLayout" Target="../slideLayouts/slideLayout15.xml"  /><Relationship Id="rId5" Type="http://schemas.openxmlformats.org/officeDocument/2006/relationships/slideLayout" Target="../slideLayouts/slideLayout16.xml"  /><Relationship Id="rId6" Type="http://schemas.openxmlformats.org/officeDocument/2006/relationships/slideLayout" Target="../slideLayouts/slideLayout17.xml"  /><Relationship Id="rId7" Type="http://schemas.openxmlformats.org/officeDocument/2006/relationships/slideLayout" Target="../slideLayouts/slideLayout18.xml"  /><Relationship Id="rId8" Type="http://schemas.openxmlformats.org/officeDocument/2006/relationships/slideLayout" Target="../slideLayouts/slideLayout19.xml"  /><Relationship Id="rId9" Type="http://schemas.openxmlformats.org/officeDocument/2006/relationships/slideLayout" Target="../slideLayouts/slideLayout20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07036-1D2C-45DB-9554-00C5AD96719C}" type="datetimeFigureOut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4DF3A-2BD9-4AF3-B3FA-30B8FD304B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42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14BFE-807B-4502-AE72-9759AB389969}" type="datetime1">
              <a:rPr lang="ko-KR" altLang="en-US" smtClean="0"/>
              <a:pPr/>
              <a:t>2026-08-18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5DBF6-2A23-40A8-A352-8AAB4DFC9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6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63" r:id="rId13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3.xml"  /><Relationship Id="rId2" Type="http://schemas.openxmlformats.org/officeDocument/2006/relationships/image" Target="../media/image1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816041" y="1745466"/>
            <a:ext cx="10550542" cy="45719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669" y="1049611"/>
            <a:ext cx="12170663" cy="5355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o-KR" altLang="en-US" sz="3000" dirty="0"/>
              <a:t>사업계획서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722" y="3101054"/>
            <a:ext cx="1484556" cy="1249658"/>
          </a:xfrm>
          <a:prstGeom prst="rect">
            <a:avLst/>
          </a:prstGeom>
        </p:spPr>
      </p:pic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128861"/>
              </p:ext>
            </p:extLst>
          </p:nvPr>
        </p:nvGraphicFramePr>
        <p:xfrm>
          <a:off x="3793936" y="4916075"/>
          <a:ext cx="4718431" cy="850484"/>
        </p:xfrm>
        <a:graphic>
          <a:graphicData uri="http://schemas.openxmlformats.org/drawingml/2006/table">
            <a:tbl>
              <a:tblPr/>
              <a:tblGrid>
                <a:gridCol w="156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기업명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대표자 성명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665298"/>
              </p:ext>
            </p:extLst>
          </p:nvPr>
        </p:nvGraphicFramePr>
        <p:xfrm>
          <a:off x="170401" y="192025"/>
          <a:ext cx="11842054" cy="3308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42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86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 b="1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사업계획서</a:t>
                      </a:r>
                      <a:endParaRPr lang="en-US" altLang="ko-KR" sz="1100" b="1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121706" marR="12170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148714"/>
      </p:ext>
    </p:extLst>
  </p:cSld>
  <p:clrMapOvr>
    <a:masterClrMapping/>
  </p:clrMapOvr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350266" y="112549"/>
            <a:ext cx="4897023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b="1" dirty="0"/>
              <a:t>목 차</a:t>
            </a:r>
            <a:endParaRPr lang="ko-KR" altLang="en-US" sz="2000" b="1" dirty="0">
              <a:latin typeface="+mn-lt"/>
              <a:ea typeface="+mn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362728" y="1917086"/>
            <a:ext cx="3786510" cy="1922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b="1" dirty="0"/>
              <a:t>I. </a:t>
            </a:r>
            <a:r>
              <a:rPr lang="ko-KR" altLang="en-US" b="1" dirty="0"/>
              <a:t>기업개요 및 현황</a:t>
            </a:r>
            <a:endParaRPr lang="en-US" altLang="ko-KR" b="1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1. </a:t>
            </a:r>
            <a:r>
              <a:rPr lang="ko-KR" altLang="en-US" sz="1600" dirty="0"/>
              <a:t>개요 및 연혁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2. </a:t>
            </a:r>
            <a:r>
              <a:rPr lang="ko-KR" altLang="en-US" sz="1600" dirty="0"/>
              <a:t>조직 및 직원 현황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3. </a:t>
            </a:r>
            <a:r>
              <a:rPr lang="ko-KR" altLang="en-US" sz="1600" dirty="0"/>
              <a:t>신청동기 및 배경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endParaRPr lang="en-US" altLang="ko-KR" sz="600" b="1" dirty="0"/>
          </a:p>
          <a:p>
            <a:pPr>
              <a:lnSpc>
                <a:spcPts val="2400"/>
              </a:lnSpc>
            </a:pPr>
            <a:endParaRPr lang="en-US" altLang="ko-KR" dirty="0"/>
          </a:p>
        </p:txBody>
      </p:sp>
      <p:sp>
        <p:nvSpPr>
          <p:cNvPr id="14" name="직사각형 13"/>
          <p:cNvSpPr/>
          <p:nvPr/>
        </p:nvSpPr>
        <p:spPr>
          <a:xfrm>
            <a:off x="7800566" y="1917086"/>
            <a:ext cx="357600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b="1" dirty="0"/>
              <a:t>III. </a:t>
            </a:r>
            <a:r>
              <a:rPr lang="ko-KR" altLang="en-US" b="1" dirty="0"/>
              <a:t>사업화 전략</a:t>
            </a:r>
            <a:endParaRPr lang="en-US" altLang="ko-KR" b="1" dirty="0"/>
          </a:p>
          <a:p>
            <a:pPr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 1. </a:t>
            </a:r>
            <a:r>
              <a:rPr lang="ko-KR" altLang="en-US" sz="1600" dirty="0">
                <a:solidFill>
                  <a:prstClr val="black"/>
                </a:solidFill>
              </a:rPr>
              <a:t>국내외 사업화 세부계획</a:t>
            </a:r>
            <a:endParaRPr lang="en-US" altLang="ko-KR" sz="1600" dirty="0">
              <a:solidFill>
                <a:prstClr val="black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 2. </a:t>
            </a:r>
            <a:r>
              <a:rPr lang="ko-KR" altLang="en-US" sz="1600" dirty="0">
                <a:solidFill>
                  <a:prstClr val="black"/>
                </a:solidFill>
              </a:rPr>
              <a:t>수익모델</a:t>
            </a:r>
            <a:endParaRPr lang="en-US" altLang="ko-KR" sz="1600" dirty="0">
              <a:solidFill>
                <a:prstClr val="black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ko-KR" sz="1600" dirty="0">
                <a:solidFill>
                  <a:prstClr val="black"/>
                </a:solidFill>
              </a:rPr>
              <a:t>   3. </a:t>
            </a:r>
            <a:r>
              <a:rPr lang="ko-KR" altLang="en-US" sz="1600" dirty="0"/>
              <a:t>향후 추진계획</a:t>
            </a:r>
            <a:endParaRPr lang="en-US" altLang="ko-KR" sz="16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52601" y="4873752"/>
          <a:ext cx="8750808" cy="1186062"/>
        </p:xfrm>
        <a:graphic>
          <a:graphicData uri="http://schemas.openxmlformats.org/drawingml/2006/table">
            <a:tbl>
              <a:tblGrid>
                <a:gridCol w="8750808"/>
              </a:tblGrid>
              <a:tr h="1186062">
                <a:tc>
                  <a:txBody>
                    <a:bodyPr vert="horz" lIns="64770" tIns="17907" rIns="64770" bIns="17907" anchor="ctr" anchorCtr="0"/>
                    <a:lstStyle/>
                    <a:p>
                      <a:pPr marL="63500" marR="0" lvl="0" indent="-63500" algn="just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i="0" u="sng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사업계획서는 최대 </a:t>
                      </a:r>
                      <a:r>
                        <a:rPr lang="en-US" altLang="ko-KR" sz="1000" b="1" i="0" u="sng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</a:rPr>
                        <a:t>15</a:t>
                      </a:r>
                      <a:r>
                        <a:rPr lang="ko-KR" altLang="en-US" sz="1000" b="1" i="0" u="sng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페이지를 넘지 않도록 작성하시기 바랍니다</a:t>
                      </a:r>
                      <a:r>
                        <a:rPr lang="en-US" altLang="ko-KR" sz="1000" b="1" i="0" u="sng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.</a:t>
                      </a:r>
                      <a:r>
                        <a:rPr lang="ko-KR" altLang="en-US" sz="1000" b="1" i="0" u="sng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000" b="1" i="0" u="sng" kern="0" spc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/>
                      </a:endParaRPr>
                    </a:p>
                    <a:p>
                      <a:pPr marL="63500" marR="0" lvl="0" indent="-63500" algn="just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각 페이지 하단의 </a:t>
                      </a:r>
                      <a:r>
                        <a:rPr lang="en-US" altLang="ko-KR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[</a:t>
                      </a:r>
                      <a:r>
                        <a:rPr lang="ko-KR" altLang="en-US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작성요령</a:t>
                      </a:r>
                      <a:r>
                        <a:rPr lang="en-US" altLang="ko-KR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](</a:t>
                      </a:r>
                      <a:r>
                        <a:rPr lang="ko-KR" altLang="en-US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파랑색 글씨</a:t>
                      </a:r>
                      <a:r>
                        <a:rPr lang="en-US" altLang="ko-KR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)</a:t>
                      </a:r>
                      <a:r>
                        <a:rPr lang="ko-KR" altLang="en-US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  <a:ea typeface="맑은 고딕"/>
                        </a:rPr>
                        <a:t>은 모두 삭제하여 제출 바랍니다</a:t>
                      </a:r>
                      <a:r>
                        <a:rPr lang="en-US" altLang="ko-KR" sz="1000" b="1" i="0" kern="0" spc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altLang="ko-KR" sz="1000" b="1" i="0" kern="0" spc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  <a:p>
                      <a:pPr marL="63500" marR="0" lvl="0" indent="-63500" algn="just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000" b="1" i="0" u="none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신청서</a:t>
                      </a:r>
                      <a:r>
                        <a:rPr lang="en-US" altLang="ko-KR" sz="1000" b="1" i="0" u="none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, </a:t>
                      </a:r>
                      <a:r>
                        <a:rPr lang="ko-KR" altLang="en-US" sz="1000" b="1" i="0" u="none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사업계획서 및 기타 제출자료는 </a:t>
                      </a:r>
                      <a:r>
                        <a:rPr lang="en-US" altLang="ko-KR" sz="1000" b="1" i="0" u="none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PDF</a:t>
                      </a:r>
                      <a:r>
                        <a:rPr lang="ko-KR" altLang="en-US" sz="1000" b="1" i="0" u="none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로 변환 후 지원서 페이지에 업로드 해주시기 바랍니다</a:t>
                      </a:r>
                      <a:r>
                        <a:rPr lang="en-US" altLang="ko-KR" sz="1000" b="1" i="0" u="none" kern="0" spc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/>
                        </a:rPr>
                        <a:t>.</a:t>
                      </a:r>
                      <a:endParaRPr lang="en-US" altLang="ko-KR" sz="1000" b="1" i="0" u="none" kern="0" spc="0">
                        <a:solidFill>
                          <a:srgbClr val="0070c0"/>
                        </a:solidFill>
                        <a:effectLst/>
                        <a:latin typeface="+mn-lt"/>
                        <a:ea typeface="맑은 고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F67E41A-696F-449A-A2C9-6C2BA17FABD9}"/>
              </a:ext>
            </a:extLst>
          </p:cNvPr>
          <p:cNvSpPr txBox="1"/>
          <p:nvPr/>
        </p:nvSpPr>
        <p:spPr>
          <a:xfrm>
            <a:off x="4056391" y="1917086"/>
            <a:ext cx="3576003" cy="1612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b="1" dirty="0"/>
              <a:t>II. </a:t>
            </a:r>
            <a:r>
              <a:rPr lang="ko-KR" altLang="en-US" b="1" dirty="0"/>
              <a:t>시장분석 및 기술의 특성 </a:t>
            </a:r>
            <a:endParaRPr lang="en-US" altLang="ko-KR" b="1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1. </a:t>
            </a:r>
            <a:r>
              <a:rPr lang="ko-KR" altLang="en-US" sz="1600" dirty="0"/>
              <a:t>시장규모 및 문제점</a:t>
            </a:r>
            <a:r>
              <a:rPr lang="en-US" altLang="ko-KR" sz="1600" dirty="0"/>
              <a:t>  </a:t>
            </a:r>
          </a:p>
          <a:p>
            <a:pPr>
              <a:lnSpc>
                <a:spcPts val="2400"/>
              </a:lnSpc>
            </a:pPr>
            <a:r>
              <a:rPr lang="en-US" altLang="ko-KR" sz="1600" dirty="0"/>
              <a:t>  2. </a:t>
            </a:r>
            <a:r>
              <a:rPr lang="ko-KR" altLang="en-US" sz="1600" dirty="0"/>
              <a:t>사업아이템 기술개발 요약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3. </a:t>
            </a:r>
            <a:r>
              <a:rPr lang="ko-KR" altLang="en-US" sz="1600" dirty="0"/>
              <a:t>사업아이템 세부 내용 및 목표 </a:t>
            </a:r>
            <a:endParaRPr lang="en-US" altLang="ko-KR" sz="1600" dirty="0"/>
          </a:p>
          <a:p>
            <a:pPr>
              <a:lnSpc>
                <a:spcPts val="2400"/>
              </a:lnSpc>
            </a:pPr>
            <a:r>
              <a:rPr lang="en-US" altLang="ko-KR" sz="1600" dirty="0"/>
              <a:t>  4. </a:t>
            </a:r>
            <a:r>
              <a:rPr lang="ko-KR" altLang="en-US" sz="1600" dirty="0"/>
              <a:t>사업아이템의 차별성</a:t>
            </a:r>
            <a:r>
              <a:rPr lang="ko-KR" altLang="en-US" sz="1600" b="1" dirty="0"/>
              <a:t> </a:t>
            </a:r>
            <a:endParaRPr lang="en-US" altLang="ko-KR" sz="1600" b="1" dirty="0"/>
          </a:p>
        </p:txBody>
      </p:sp>
    </p:spTree>
    <p:extLst>
      <p:ext uri="{BB962C8B-B14F-4D97-AF65-F5344CB8AC3E}">
        <p14:creationId xmlns:p14="http://schemas.microsoft.com/office/powerpoint/2010/main" val="118868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349575" y="112549"/>
            <a:ext cx="6188446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기업개요 및 현황</a:t>
            </a:r>
            <a:endParaRPr lang="en-US" altLang="ko-KR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7055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개요 및 연혁</a:t>
            </a:r>
            <a:endParaRPr lang="en-US" altLang="ko-KR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474D4D9-CA00-459A-97A0-F71C37FA16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0513475C-A09A-4401-A091-560CA4C9E4AF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62456B7-F62D-4027-9D81-874766C2B7BC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63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345347" y="112549"/>
            <a:ext cx="6188446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기업개요 및 현황</a:t>
            </a:r>
            <a:endParaRPr lang="en-US" altLang="ko-KR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2827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조직 및 직원 현황</a:t>
            </a:r>
            <a:endParaRPr lang="en-US" altLang="ko-KR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568336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조직도</a:t>
                      </a: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상근 직원 </a:t>
                      </a: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(4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대 보험 가입자 기준</a:t>
                      </a: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현황</a:t>
                      </a:r>
                      <a:endParaRPr lang="en-US" altLang="ko-KR" sz="1000" b="1" i="0" u="none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구성원 </a:t>
                      </a: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대표자 포함</a:t>
                      </a: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)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의 사업 관련 역량</a:t>
                      </a: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전문성</a:t>
                      </a:r>
                      <a:endParaRPr lang="en-US" altLang="ko-KR" sz="1000" b="1" i="0" u="none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000" b="1" i="0" u="none" kern="0" spc="0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인력 구성의 적정성 등 기술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E6E8F845-D2DB-4B23-BBB5-05045C4121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8766"/>
            <a:ext cx="1268564" cy="337087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14487D7-70B3-4FC2-A0DF-6E66DB1D9E4E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FA744A2-58B2-4747-9CA5-6AF1277220B3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25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343230" y="112549"/>
            <a:ext cx="6188446" cy="464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400"/>
              </a:lnSpc>
            </a:pPr>
            <a:r>
              <a:rPr lang="en-US" altLang="ko-KR" sz="2000" b="1" dirty="0">
                <a:latin typeface="+mn-lt"/>
                <a:ea typeface="+mn-ea"/>
              </a:rPr>
              <a:t>I. </a:t>
            </a:r>
            <a:r>
              <a:rPr lang="ko-KR" altLang="en-US" sz="2000" b="1" dirty="0"/>
              <a:t>기업개요 및 현황</a:t>
            </a:r>
            <a:endParaRPr lang="en-US" altLang="ko-KR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071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신청동기 및 배경</a:t>
            </a:r>
            <a:endParaRPr lang="en-US" altLang="ko-KR" b="1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764273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「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IBK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창공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創工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b="1" i="0" u="none" kern="0" spc="0" baseline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」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신청 동기 및 바라는 점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사업 現 성장방향과 「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IBK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창공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創工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」 졸업 후 목표 및 발전방향 등</a:t>
                      </a:r>
                      <a:endParaRPr lang="ko-KR" altLang="en-US" sz="1000" b="1" i="0" u="none" kern="0" spc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E4F33BDF-D571-40ED-8BB4-7B67115A4E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D1777DA8-7607-4F20-AC09-EE5D3891EB7A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5884129-3673-48F4-95CC-105F505BAB33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133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0691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시장규모 및 문제점</a:t>
            </a:r>
            <a:endParaRPr lang="en-US" altLang="ko-KR" b="1" dirty="0"/>
          </a:p>
        </p:txBody>
      </p:sp>
      <p:sp>
        <p:nvSpPr>
          <p:cNvPr id="11" name="직사각형 10"/>
          <p:cNvSpPr/>
          <p:nvPr/>
        </p:nvSpPr>
        <p:spPr>
          <a:xfrm>
            <a:off x="339685" y="145501"/>
            <a:ext cx="3425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II. </a:t>
            </a:r>
            <a:r>
              <a:rPr lang="ko-KR" altLang="en-US" sz="2000" b="1" dirty="0">
                <a:latin typeface="+mj-lt"/>
              </a:rPr>
              <a:t>시장분석 및 기술의 특성 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43443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개발하고자 하는 기술의 국내외 현황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문제점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니즈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등을 통해 기술개발의 추진배경을 서술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인용한 경우 출처 명기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해당 시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주력 제품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서비스 및 기술과 직접적 경쟁관계에 있는 국내외 기업 동향 등 서술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A1C12022-7CCC-4233-8737-E05ADA3F6C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7E96AB14-BB53-4185-8231-A966F5B11474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7A1F24E-3B53-4A51-8362-8A309231027A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827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0691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사업아이템 기술개발 요약</a:t>
            </a:r>
            <a:endParaRPr lang="en-US" altLang="ko-KR" b="1" dirty="0"/>
          </a:p>
        </p:txBody>
      </p:sp>
      <p:sp>
        <p:nvSpPr>
          <p:cNvPr id="11" name="직사각형 10"/>
          <p:cNvSpPr/>
          <p:nvPr/>
        </p:nvSpPr>
        <p:spPr>
          <a:xfrm>
            <a:off x="339685" y="145501"/>
            <a:ext cx="3425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II. </a:t>
            </a:r>
            <a:r>
              <a:rPr lang="ko-KR" altLang="en-US" sz="2000" b="1" dirty="0">
                <a:latin typeface="+mj-lt"/>
              </a:rPr>
              <a:t>시장분석 및 기술의 특성 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43443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문제점에 대한 해결방안을 핵심적으로 요약 제시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그림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도표 등 이용 가능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1" i="0" u="none" kern="0" spc="0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2448B93A-7053-43D5-ACA7-12585785A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36D8CD3-AA58-422B-B812-EB506E27A0CF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D20D7A0-AB91-494E-B3F8-43184C5F014E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40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0691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사업아이템 세부 내용 및 목표</a:t>
            </a:r>
            <a:endParaRPr lang="en-US" altLang="ko-KR" b="1" dirty="0"/>
          </a:p>
        </p:txBody>
      </p:sp>
      <p:sp>
        <p:nvSpPr>
          <p:cNvPr id="11" name="직사각형 10"/>
          <p:cNvSpPr/>
          <p:nvPr/>
        </p:nvSpPr>
        <p:spPr>
          <a:xfrm>
            <a:off x="339685" y="145501"/>
            <a:ext cx="3425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II. </a:t>
            </a:r>
            <a:r>
              <a:rPr lang="ko-KR" altLang="en-US" sz="2000" b="1" dirty="0">
                <a:latin typeface="+mj-lt"/>
              </a:rPr>
              <a:t>시장분석 및 기술의 특성 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43443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개발하고자 하는 주요 핵심기술을 개발단계별로 내용 기재 및 진척도 기술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기술의 </a:t>
                      </a:r>
                      <a:r>
                        <a:rPr lang="ko-KR" altLang="en-US" sz="10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파급력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시장확대 가능성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언급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12EE81AD-7566-45FF-90AD-B85CA1284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34C94AB5-104B-4041-B580-2D5BD3EA196F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7996710-BC2D-4857-8ACE-AC9CA8BD0359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49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06910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4. </a:t>
            </a:r>
            <a:r>
              <a:rPr lang="ko-KR" altLang="en-US" b="1" dirty="0"/>
              <a:t>사업아이템의 차별성</a:t>
            </a:r>
            <a:endParaRPr lang="en-US" altLang="ko-KR" b="1" dirty="0"/>
          </a:p>
        </p:txBody>
      </p:sp>
      <p:sp>
        <p:nvSpPr>
          <p:cNvPr id="11" name="직사각형 10"/>
          <p:cNvSpPr/>
          <p:nvPr/>
        </p:nvSpPr>
        <p:spPr>
          <a:xfrm>
            <a:off x="339685" y="145501"/>
            <a:ext cx="3425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II. </a:t>
            </a:r>
            <a:r>
              <a:rPr lang="ko-KR" altLang="en-US" sz="2000" b="1" dirty="0">
                <a:latin typeface="+mj-lt"/>
              </a:rPr>
              <a:t>시장분석 및 기술의 특성 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914817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제품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서비스 및 기술의 독창성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차별성 및 우수성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유사기술 존재 여부 및 존재 시 기술 우위성 비교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기술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유출 방지 대책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및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사업아이템 관련 준비사항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선행연구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기술이전 등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기재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그림 12">
            <a:extLst>
              <a:ext uri="{FF2B5EF4-FFF2-40B4-BE49-F238E27FC236}">
                <a16:creationId xmlns:a16="http://schemas.microsoft.com/office/drawing/2014/main" id="{C47DB9E5-DB52-43AC-81CC-D9D343EBF5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B913A595-7D07-4C90-90E2-2351BB4EC4EB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2A2F555-15BF-4313-B9D3-034ED0EA5809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5194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2635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1. </a:t>
            </a:r>
            <a:r>
              <a:rPr lang="ko-KR" altLang="en-US" b="1" dirty="0"/>
              <a:t>국내외 사업화 세부전략</a:t>
            </a:r>
            <a:endParaRPr lang="en-US" altLang="ko-KR" b="1" dirty="0"/>
          </a:p>
        </p:txBody>
      </p:sp>
      <p:sp>
        <p:nvSpPr>
          <p:cNvPr id="2" name="직사각형 1"/>
          <p:cNvSpPr/>
          <p:nvPr/>
        </p:nvSpPr>
        <p:spPr>
          <a:xfrm>
            <a:off x="347652" y="145501"/>
            <a:ext cx="1954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III. </a:t>
            </a:r>
            <a:r>
              <a:rPr lang="ko-KR" altLang="en-US" sz="2000" b="1" dirty="0">
                <a:latin typeface="+mj-lt"/>
              </a:rPr>
              <a:t>사업화 전략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494049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시장 및 경쟁사 현황 분석 결과를 </a:t>
                      </a:r>
                      <a:r>
                        <a:rPr lang="ko-KR" altLang="en-US" sz="1000" b="1" i="0" u="none" kern="0" spc="0" baseline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토대로 시장 진입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전략 서술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글로벌 진출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해외법인 설립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수출 계획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해외서비스 </a:t>
                      </a:r>
                      <a:r>
                        <a:rPr lang="ko-KR" altLang="en-US" sz="10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런칭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등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실적 및 계획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「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IBK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창공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創工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프로그램」을 통한 사업화 전략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발전 가능성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그림 11">
            <a:extLst>
              <a:ext uri="{FF2B5EF4-FFF2-40B4-BE49-F238E27FC236}">
                <a16:creationId xmlns:a16="http://schemas.microsoft.com/office/drawing/2014/main" id="{AA55A03B-5AB8-4A05-91BC-215005A2D7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590DDAEB-A1B7-4A68-8303-BCC0C061B97C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93F9048-9ADE-4102-8990-511FF84336F7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27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2635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2. </a:t>
            </a:r>
            <a:r>
              <a:rPr lang="ko-KR" altLang="en-US" b="1" dirty="0"/>
              <a:t>수익 모델</a:t>
            </a:r>
            <a:endParaRPr lang="en-US" altLang="ko-KR" b="1" dirty="0"/>
          </a:p>
        </p:txBody>
      </p:sp>
      <p:sp>
        <p:nvSpPr>
          <p:cNvPr id="2" name="직사각형 1"/>
          <p:cNvSpPr/>
          <p:nvPr/>
        </p:nvSpPr>
        <p:spPr>
          <a:xfrm>
            <a:off x="347652" y="145501"/>
            <a:ext cx="1954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III. </a:t>
            </a:r>
            <a:r>
              <a:rPr lang="ko-KR" altLang="en-US" sz="2000" b="1" dirty="0">
                <a:latin typeface="+mj-lt"/>
              </a:rPr>
              <a:t>사업화 전략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43443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시장 경쟁력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기술 우위를 바탕으로 한 수익모델 및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예상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매출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시장 점유율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국내외 목표 시장 및 </a:t>
                      </a:r>
                      <a:r>
                        <a:rPr lang="ko-KR" altLang="en-US" sz="1000" b="1" i="0" u="none" kern="0" spc="0" baseline="0" dirty="0" err="1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고객군과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그에 따른 수익창출 가능성 등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자금 확보 가능성 및 계획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그림 11">
            <a:extLst>
              <a:ext uri="{FF2B5EF4-FFF2-40B4-BE49-F238E27FC236}">
                <a16:creationId xmlns:a16="http://schemas.microsoft.com/office/drawing/2014/main" id="{11685A20-98B7-467E-BCB6-25930C3305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896BD0E5-FD1D-409F-B43D-CBCF3207C636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401CBE0-932A-467A-9F8C-9171B2510D41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530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92635" y="714375"/>
            <a:ext cx="7484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3. </a:t>
            </a:r>
            <a:r>
              <a:rPr lang="ko-KR" altLang="en-US" b="1" dirty="0"/>
              <a:t>향후 추진계획</a:t>
            </a:r>
            <a:endParaRPr lang="en-US" altLang="ko-KR" b="1" dirty="0"/>
          </a:p>
        </p:txBody>
      </p:sp>
      <p:sp>
        <p:nvSpPr>
          <p:cNvPr id="2" name="직사각형 1"/>
          <p:cNvSpPr/>
          <p:nvPr/>
        </p:nvSpPr>
        <p:spPr>
          <a:xfrm>
            <a:off x="347652" y="145501"/>
            <a:ext cx="19543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ko-KR" sz="2000" b="1" dirty="0">
                <a:latin typeface="+mj-lt"/>
              </a:rPr>
              <a:t>III. </a:t>
            </a:r>
            <a:r>
              <a:rPr lang="ko-KR" altLang="en-US" sz="2000" b="1" dirty="0">
                <a:latin typeface="+mj-lt"/>
              </a:rPr>
              <a:t>사업화 전략</a:t>
            </a:r>
            <a:endParaRPr lang="en-US" altLang="ko-KR" sz="2000" b="1" dirty="0">
              <a:latin typeface="+mj-lt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694264"/>
              </p:ext>
            </p:extLst>
          </p:nvPr>
        </p:nvGraphicFramePr>
        <p:xfrm>
          <a:off x="1787947" y="1897557"/>
          <a:ext cx="8733749" cy="1573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27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1237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881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7915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차수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세부 추진내용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300" dirty="0"/>
                    </a:p>
                    <a:p>
                      <a:pPr algn="ctr" latinLnBrk="1"/>
                      <a:r>
                        <a:rPr lang="ko-KR" altLang="en-US" sz="1200" dirty="0"/>
                        <a:t>수행기관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추진기간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월</a:t>
                      </a:r>
                      <a:r>
                        <a:rPr lang="en-US" altLang="ko-KR" sz="1200" dirty="0"/>
                        <a:t>)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300" dirty="0"/>
                    </a:p>
                    <a:p>
                      <a:pPr algn="ctr" latinLnBrk="1"/>
                      <a:r>
                        <a:rPr lang="ko-KR" altLang="en-US" sz="1200" dirty="0"/>
                        <a:t>비고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’26.</a:t>
                      </a:r>
                    </a:p>
                    <a:p>
                      <a:pPr algn="ctr" latinLnBrk="1"/>
                      <a:r>
                        <a:rPr lang="en-US" altLang="ko-KR" sz="1200" dirty="0"/>
                        <a:t>1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2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3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4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5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6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7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8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9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10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11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12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15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/>
                        <a:t>1</a:t>
                      </a:r>
                      <a:r>
                        <a:rPr lang="ko-KR" altLang="en-US" sz="1200" dirty="0"/>
                        <a:t>차년도</a:t>
                      </a:r>
                      <a:endParaRPr lang="en-US" altLang="ko-KR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150"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150">
                <a:tc v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57860" y="1500711"/>
            <a:ext cx="4863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[</a:t>
            </a:r>
            <a:r>
              <a:rPr lang="ko-KR" altLang="en-US" sz="1400" b="1" dirty="0"/>
              <a:t>추진 계획</a:t>
            </a:r>
            <a:r>
              <a:rPr lang="en-US" altLang="ko-KR" sz="1400" b="1" dirty="0"/>
              <a:t>]</a:t>
            </a:r>
            <a:endParaRPr lang="ko-KR" altLang="en-US" sz="1400" b="1" dirty="0"/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43443"/>
              </p:ext>
            </p:extLst>
          </p:nvPr>
        </p:nvGraphicFramePr>
        <p:xfrm>
          <a:off x="1752601" y="4878304"/>
          <a:ext cx="8750808" cy="1186062"/>
        </p:xfrm>
        <a:graphic>
          <a:graphicData uri="http://schemas.openxmlformats.org/drawingml/2006/table">
            <a:tbl>
              <a:tblPr/>
              <a:tblGrid>
                <a:gridCol w="8750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6062">
                <a:tc>
                  <a:txBody>
                    <a:bodyPr/>
                    <a:lstStyle/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[</a:t>
                      </a:r>
                      <a:r>
                        <a:rPr lang="ko-KR" altLang="en-US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작성 요령</a:t>
                      </a:r>
                      <a:r>
                        <a:rPr lang="en-US" altLang="ko-KR" sz="1100" b="1" i="0" u="none" kern="0" spc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]</a:t>
                      </a: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연도별 매출 및 고용창출 목표</a:t>
                      </a:r>
                      <a:endParaRPr lang="en-US" altLang="ko-KR" sz="1000" b="1" i="0" u="none" kern="0" spc="0" baseline="0" dirty="0">
                        <a:solidFill>
                          <a:srgbClr val="0070C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맑은 고딕" panose="020B0503020000020004" pitchFamily="50" charset="-127"/>
                      </a:endParaRPr>
                    </a:p>
                    <a:p>
                      <a:pPr marL="63500" marR="0" indent="-635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시장 확대 및 글로벌 진출 계획 등 구체적인 계획이 있을 시에만 작성 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연도 추가 가능</a:t>
                      </a:r>
                      <a:r>
                        <a:rPr lang="en-US" altLang="ko-KR" sz="1000" b="1" i="0" u="none" kern="0" spc="0" baseline="0" dirty="0">
                          <a:solidFill>
                            <a:srgbClr val="0070C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그림 15">
            <a:extLst>
              <a:ext uri="{FF2B5EF4-FFF2-40B4-BE49-F238E27FC236}">
                <a16:creationId xmlns:a16="http://schemas.microsoft.com/office/drawing/2014/main" id="{87382A87-2A61-4E2D-92D8-7714787DCF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97" y="6390299"/>
            <a:ext cx="1268564" cy="337087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E7A0BE43-B1AB-4610-B7FD-0A01E120303E}"/>
              </a:ext>
            </a:extLst>
          </p:cNvPr>
          <p:cNvSpPr/>
          <p:nvPr/>
        </p:nvSpPr>
        <p:spPr>
          <a:xfrm>
            <a:off x="324361" y="618029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18D0343-0B5D-4816-94E6-5BAFA8254275}"/>
              </a:ext>
            </a:extLst>
          </p:cNvPr>
          <p:cNvSpPr/>
          <p:nvPr/>
        </p:nvSpPr>
        <p:spPr>
          <a:xfrm>
            <a:off x="324360" y="6244308"/>
            <a:ext cx="11532677" cy="4872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20314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145</ep:Words>
  <ep:PresentationFormat>와이드스크린</ep:PresentationFormat>
  <ep:Paragraphs>61</ep:Paragraphs>
  <ep:Slides>12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ep:HeadingPairs>
  <ep:TitlesOfParts>
    <vt:vector size="14" baseType="lpstr">
      <vt:lpstr>디자인 사용자 지정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2014-11-17T07:06:10.000</dcterms:created>
  <dc:creator>changgong</dc:creator>
  <cp:lastModifiedBy>kims_</cp:lastModifiedBy>
  <dcterms:modified xsi:type="dcterms:W3CDTF">2026-10-15T10:33:51.580</dcterms:modified>
  <cp:revision>298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